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legreya" charset="0"/>
      <p:regular r:id="rId18"/>
      <p:bold r:id="rId19"/>
      <p:italic r:id="rId20"/>
      <p:boldItalic r:id="rId21"/>
    </p:embeddedFont>
    <p:embeddedFont>
      <p:font typeface="Playfair Display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8B78C8A-AA8C-45C9-B083-0C30680C232C}">
  <a:tblStyle styleId="{68B78C8A-AA8C-45C9-B083-0C30680C23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00231a6f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00231a6f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0231a6f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0231a6f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00231a6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00231a6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00231a6f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00231a6f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00231a6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00231a6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00231a6f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00231a6f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00231a6f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00231a6f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00231a6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00231a6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0231a6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0231a6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00231a6f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00231a6f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00231a6f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00231a6f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0231a6f0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0231a6f0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00231a6f0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00231a6f0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00231a6f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00231a6f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967550"/>
            <a:ext cx="91440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PUTTING FARMERS FIRST</a:t>
            </a:r>
            <a:endParaRPr sz="48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0" y="3157713"/>
            <a:ext cx="1866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188" y="304925"/>
            <a:ext cx="567624" cy="96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l="49442" t="10933" r="10426" b="42383"/>
          <a:stretch/>
        </p:blipFill>
        <p:spPr>
          <a:xfrm>
            <a:off x="6756525" y="3157725"/>
            <a:ext cx="1998051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0" y="1203625"/>
            <a:ext cx="91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Government of India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255525" y="72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Myth vs Reality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graphicFrame>
        <p:nvGraphicFramePr>
          <p:cNvPr id="113" name="Google Shape;113;p22"/>
          <p:cNvGraphicFramePr/>
          <p:nvPr/>
        </p:nvGraphicFramePr>
        <p:xfrm>
          <a:off x="99200" y="636725"/>
          <a:ext cx="8961950" cy="4449875"/>
        </p:xfrm>
        <a:graphic>
          <a:graphicData uri="http://schemas.openxmlformats.org/drawingml/2006/table">
            <a:tbl>
              <a:tblPr>
                <a:noFill/>
                <a:tableStyleId>{68B78C8A-AA8C-45C9-B083-0C30680C232C}</a:tableStyleId>
              </a:tblPr>
              <a:tblGrid>
                <a:gridCol w="3205125"/>
                <a:gridCol w="5756825"/>
              </a:tblGrid>
              <a:tr h="25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Myth</a:t>
                      </a:r>
                      <a:endParaRPr sz="2000" b="1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CC0000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Reality</a:t>
                      </a:r>
                      <a:endParaRPr sz="20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Farmers will not benefit from Farm Laws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Farmers can choose their buyers and decide their price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No scope for dispute resolution for farmers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promotes dispute resolution in a time bound manner with minimum cost at the level of local SDM’s 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Farmers won’t get timely payment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Buyers to pay farmers on the same day or within 3 days on agreement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 organisations will not benefit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All Farmer Organisations will be treated as “Farmers” and they will get the same benefits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MSP will not continue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MSP will continue as before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FCI will stop procurement from farmers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FCI and other Government agencies will continue procurement from farmers as before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Myth vs Reality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graphicFrame>
        <p:nvGraphicFramePr>
          <p:cNvPr id="119" name="Google Shape;119;p23"/>
          <p:cNvGraphicFramePr/>
          <p:nvPr/>
        </p:nvGraphicFramePr>
        <p:xfrm>
          <a:off x="99200" y="71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{68B78C8A-AA8C-45C9-B083-0C30680C232C}</a:tableStyleId>
              </a:tblPr>
              <a:tblGrid>
                <a:gridCol w="3373625"/>
                <a:gridCol w="5588325"/>
              </a:tblGrid>
              <a:tr h="25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Myth</a:t>
                      </a:r>
                      <a:endParaRPr sz="2000" b="1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CC0000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Reality</a:t>
                      </a:r>
                      <a:endParaRPr sz="20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Farmers need license to sell outside APMC mandis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Farmers can sell produce outside mandis to buyer who gives best price; without registration/ transaction fee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APMC mandis will close down in future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Mandi system will continue as before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invades rights of State APMCs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does not dilute APMC Act. It allows for additional trade outside mandis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doesn’t safeguard farmer payments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provides sufficient guidelines to safeguard farmers interests 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will lead to agriculture land acquisition by corporates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Act bars transfer of farmer land/ permanent structure. 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520600" cy="45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Stakeholder consultations on agriculture issues have continued for past two decades by various Governments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Expert Committee (2000) under Shri Shankarlal Guru suggested inter-alia repeal of Essential Commodities Act, 1955, promotion of direct marketing and involvement of private sector in marketing extension services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Inter-Ministerial Task Force (2002) recommendations include revitalisation of marketing system, reforms in APMC Act and encouraging contract farming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Model APMC Act, 2003 on agriculture marketing formulated in consultation with State Governments: Model APMC Rules formulated in 2007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55600" algn="just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Model APMC Act, 2003 adopted by 18 States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Consultation Process </a:t>
            </a: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National Commission on agriculture under Shri M.S. Swaminathan (2006) recommended promotion of Unified National Market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Committee of State Ministers in charge of agricultural marketing constituted for extensive consultations (2010)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Formulation of Model APLM </a:t>
            </a: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Act, 2017 to remove fragmentation of market and promotion of National Market for Agriculture Produce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Adopted by 5 States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Regular engagement with States has continued before promulgation of the Farm Ordinances (June 2020)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Extensive steps taken to sensitise farming communities, FPOs and cooperatives for awareness of </a:t>
            </a: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One Nation, One Market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Consultation Process </a:t>
            </a: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68300"/>
            <a:ext cx="4373875" cy="432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2475" y="664263"/>
            <a:ext cx="4373875" cy="43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Consultation Process: Timeline</a:t>
            </a: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0" y="1860600"/>
            <a:ext cx="91440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THANK YOU</a:t>
            </a:r>
            <a:endParaRPr sz="6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80550" y="212325"/>
            <a:ext cx="8382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Need for Reform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895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Disparity between Agriculture &amp; other sectors despite economic liberalisation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Fragmented and insufficient markets with high market fees &amp; charges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Inadequate infrastructure and credit facilities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Information asymmetry 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Restriction in licensing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587225" y="140225"/>
            <a:ext cx="8382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Farmer's Produce Trade and Commerce (Promotion and facilitation) Act, 2020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Freedom of Choice</a:t>
            </a: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of sale &amp; purchase of farmers’ produce at remunerative prices 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Efficient transparent and barrier free inter and intra-state trade and commerce outside physical premises of APMCs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APMCs will continue to function: Act provides farmers with additional marketing channels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No bearing on MSP</a:t>
            </a:r>
            <a:endParaRPr sz="2000" b="1"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Payment has to be made to farmers on the same day or within 3 working days where procedure so requires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Permits online trading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Farmers (Empowerment and Protection) Agreement on Price Assurance and Farm Services Act, 2020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Legal framework for agreements between farmers and sponsors for purchase of farming produce and provision of farm services entered into before harvest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Guidelines for model farming agreements by Central Government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Price of the produce will be clearly mentioned in the contract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Clearly specified dispute resolution mechanism: </a:t>
            </a: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Protecting rights of both farmers and buyers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Essential Commodities (Amendment) Act, 2020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Act invoke only in an extraordinary situation: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War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Famine 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Extraordinary price rises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Natural calamities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Imposition of stock limits only be based on price rise</a:t>
            </a: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and can only be imposed if there is 100% increase in retail price of horticultural produce and a 50% increase in the retail price of non-perishable produce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Benefits of Farm Reforms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Single unified market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Freedom for farmers to sell their produce to whom they want and where they want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End of APMC cartel monopoly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MSP continues to act as safety net for farmers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Legal framework protecting farmer rights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Reduction in market fees, taxes etc. and better price discovery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Development of infrastructure close to farm gate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Contract farming: Form of price assurance and boost linkages with food processing sector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None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Farming can become profitable even for small &amp; marginal farmers</a:t>
            </a:r>
            <a:endParaRPr sz="2000" b="1"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533400"/>
            <a:ext cx="4381500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Benefits of Farm Reforms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85800"/>
            <a:ext cx="4305300" cy="425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Benefits of Farm Reforms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Increase in Procurement from Farmers </a:t>
            </a: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04950" y="847675"/>
            <a:ext cx="59817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Compared with 2009-10 to 2013-14, MSP payment increased </a:t>
            </a:r>
            <a:r>
              <a:rPr lang="en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during</a:t>
            </a:r>
            <a:r>
              <a:rPr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last 5 years by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marR="0" lvl="1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2.4 times for paddy </a:t>
            </a:r>
            <a:r>
              <a:rPr lang="en" sz="2000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(Rs. 4.95 lakh crores)</a:t>
            </a:r>
            <a:endParaRPr sz="2000"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marR="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75 times  for pulses </a:t>
            </a:r>
            <a:r>
              <a:rPr lang="en" sz="2000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(Rs. 49,000 crores)</a:t>
            </a:r>
            <a:endParaRPr sz="2000" b="1"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marR="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10 times for oilseeds and copra </a:t>
            </a:r>
            <a:r>
              <a:rPr lang="en" sz="2000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( Rs. 25,000 crores)</a:t>
            </a:r>
            <a:endParaRPr sz="2000" b="1"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marR="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➢"/>
            </a:pPr>
            <a:r>
              <a:rPr lang="en" sz="2000" b="1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1.77 times for wheat </a:t>
            </a:r>
            <a:r>
              <a:rPr lang="en" sz="2000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(Rs. 2.97 lakh crores)</a:t>
            </a:r>
            <a:endParaRPr sz="2000"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196" y="771475"/>
            <a:ext cx="2436154" cy="41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PresentationFormat>On-screen Show (16:9)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Alegreya</vt:lpstr>
      <vt:lpstr>Playfair Display</vt:lpstr>
      <vt:lpstr>Simple Light</vt:lpstr>
      <vt:lpstr>PUTTING FARMERS FIRST</vt:lpstr>
      <vt:lpstr>Need for Reform </vt:lpstr>
      <vt:lpstr>Farmer's Produce Trade and Commerce (Promotion and facilitation) Act, 2020 </vt:lpstr>
      <vt:lpstr>Farmers (Empowerment and Protection) Agreement on Price Assurance and Farm Services Act, 2020  </vt:lpstr>
      <vt:lpstr>Essential Commodities (Amendment) Act, 2020    </vt:lpstr>
      <vt:lpstr>Benefits of Farm Reforms    </vt:lpstr>
      <vt:lpstr>Benefits of Farm Reforms    </vt:lpstr>
      <vt:lpstr>Benefits of Farm Reforms    </vt:lpstr>
      <vt:lpstr>Increase in Procurement from Farmers    </vt:lpstr>
      <vt:lpstr>Myth vs Reality   </vt:lpstr>
      <vt:lpstr>Myth vs Reality   </vt:lpstr>
      <vt:lpstr>Consultation Process  </vt:lpstr>
      <vt:lpstr>Consultation Process </vt:lpstr>
      <vt:lpstr>Consultation Process: Timeline</vt:lpstr>
      <vt:lpstr>THANK YOU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FARMERS FIRST</dc:title>
  <dc:creator>IVRI</dc:creator>
  <cp:lastModifiedBy>IVRI</cp:lastModifiedBy>
  <cp:revision>1</cp:revision>
  <dcterms:modified xsi:type="dcterms:W3CDTF">2020-12-29T05:15:07Z</dcterms:modified>
</cp:coreProperties>
</file>